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4"/>
  </p:sldMasterIdLst>
  <p:notesMasterIdLst>
    <p:notesMasterId r:id="rId20"/>
  </p:notesMasterIdLst>
  <p:sldIdLst>
    <p:sldId id="261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7" r:id="rId19"/>
  </p:sldIdLst>
  <p:sldSz cx="9144000" cy="6858000" type="screen4x3"/>
  <p:notesSz cx="6858000" cy="9144000"/>
  <p:embeddedFontLst>
    <p:embeddedFont>
      <p:font typeface="Bariol Light" panose="02000506040000020003" charset="0"/>
      <p:regular r:id="rId21"/>
      <p:italic r:id="rId22"/>
    </p:embeddedFont>
    <p:embeddedFont>
      <p:font typeface="Bariol Regular" panose="02000506040000020003" charset="0"/>
      <p:regular r:id="rId23"/>
      <p:italic r:id="rId2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6D166D-AC8A-4CE7-AAAD-4D6EE9B4E9AF}">
          <p14:sldIdLst>
            <p14:sldId id="26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 autoAdjust="0"/>
    <p:restoredTop sz="90482" autoAdjust="0"/>
  </p:normalViewPr>
  <p:slideViewPr>
    <p:cSldViewPr snapToGrid="0">
      <p:cViewPr varScale="1">
        <p:scale>
          <a:sx n="77" d="100"/>
          <a:sy n="77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0574870389086668"/>
          <c:y val="4.29833431135474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448480230293793"/>
          <c:y val="0.17642227287378548"/>
          <c:w val="0.75055795444924223"/>
          <c:h val="0.644714969839296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Edge TPU compiled 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25-4B4D-AD33-CD31A496D4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YOLOv5s</c:v>
                </c:pt>
                <c:pt idx="1">
                  <c:v>YOLOv5m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13.5</c:v>
                </c:pt>
                <c:pt idx="1">
                  <c:v>39.5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25-4B4D-AD33-CD31A496D4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5487583"/>
        <c:axId val="1313848560"/>
      </c:barChart>
      <c:catAx>
        <c:axId val="97548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848560"/>
        <c:crosses val="autoZero"/>
        <c:auto val="1"/>
        <c:lblAlgn val="ctr"/>
        <c:lblOffset val="100"/>
        <c:noMultiLvlLbl val="0"/>
      </c:catAx>
      <c:valAx>
        <c:axId val="131384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548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riol Regular" panose="0200050604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riol Regular" panose="02000506040000020003" pitchFamily="2" charset="0"/>
              </a:defRPr>
            </a:lvl1pPr>
          </a:lstStyle>
          <a:p>
            <a:fld id="{0B6B7ABC-4FA2-4CA4-863F-4FC3DD35C884}" type="datetimeFigureOut">
              <a:rPr lang="hu-HU" smtClean="0"/>
              <a:pPr/>
              <a:t>2023. 12. 07.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riol Regular" panose="0200050604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riol Regular" panose="02000506040000020003" pitchFamily="2" charset="0"/>
              </a:defRPr>
            </a:lvl1pPr>
          </a:lstStyle>
          <a:p>
            <a:fld id="{2EAF530E-81E2-4680-8A77-79CE364656C2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71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F530E-81E2-4680-8A77-79CE364656C2}" type="slidenum">
              <a:rPr lang="hu-HU" smtClean="0"/>
              <a:pPr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455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F530E-81E2-4680-8A77-79CE364656C2}" type="slidenum">
              <a:rPr lang="hu-HU" smtClean="0"/>
              <a:pPr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811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F530E-81E2-4680-8A77-79CE364656C2}" type="slidenum">
              <a:rPr lang="hu-HU" smtClean="0"/>
              <a:pPr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714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ő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1269554"/>
            <a:ext cx="6563072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8367" y="3636000"/>
            <a:ext cx="6558433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AUT diasablon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églalap 7"/>
          <p:cNvSpPr/>
          <p:nvPr userDrawn="1"/>
        </p:nvSpPr>
        <p:spPr bwMode="auto">
          <a:xfrm>
            <a:off x="0" y="5166000"/>
            <a:ext cx="9144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0" y="5684400"/>
            <a:ext cx="3960000" cy="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jezet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1602024"/>
            <a:ext cx="82296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dirty="0"/>
              <a:t>Fejezetcím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391024"/>
            <a:ext cx="82296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Fejezet alcím</a:t>
            </a:r>
            <a:endParaRPr lang="en-US" dirty="0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4952390" y="6430338"/>
            <a:ext cx="3734410" cy="313361"/>
          </a:xfrm>
        </p:spPr>
        <p:txBody>
          <a:bodyPr/>
          <a:lstStyle/>
          <a:p>
            <a:r>
              <a:rPr lang="hu-HU" dirty="0"/>
              <a:t>Adatvezérelt rendszerek</a:t>
            </a:r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4302000" y="6430338"/>
            <a:ext cx="540000" cy="313361"/>
          </a:xfrm>
        </p:spPr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121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hu-HU" dirty="0"/>
              <a:t>Adatvezérelt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457200" y="1051200"/>
            <a:ext cx="82296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&gt;"/>
              <a:defRPr/>
            </a:lvl2pPr>
            <a:lvl3pPr marL="1180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–"/>
              <a:defRPr/>
            </a:lvl3pPr>
            <a:lvl4pPr marL="15660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4pPr>
            <a:lvl5pPr marL="20232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5144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 userDrawn="1"/>
        </p:nvGrpSpPr>
        <p:grpSpPr>
          <a:xfrm>
            <a:off x="-5556" y="6335002"/>
            <a:ext cx="9149556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 userDrawn="1"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6482093"/>
              <a:ext cx="860703" cy="29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514"/>
            <a:ext cx="8229600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2390" y="6430338"/>
            <a:ext cx="3734410" cy="31336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r>
              <a:rPr lang="hu-HU" dirty="0"/>
              <a:t>Adatvezérelt rendszerek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2000" y="6430338"/>
            <a:ext cx="54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457200" y="115200"/>
            <a:ext cx="82296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391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2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SzPct val="100000"/>
        <a:buFont typeface="Bariol Regular" panose="02000506040000020003" pitchFamily="2" charset="0"/>
        <a:buChar char="&gt;"/>
        <a:defRPr lang="hu-HU" sz="2800" kern="1200" dirty="0" smtClean="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77078" y="824948"/>
            <a:ext cx="8209722" cy="2748068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YOLOv5 Object Detection</a:t>
            </a:r>
            <a:endParaRPr lang="en" b="0" i="0" u="none" baseline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088835" y="3636000"/>
            <a:ext cx="3597965" cy="1260000"/>
          </a:xfrm>
        </p:spPr>
        <p:txBody>
          <a:bodyPr>
            <a:normAutofit/>
          </a:bodyPr>
          <a:lstStyle/>
          <a:p>
            <a:pPr algn="l" rtl="0"/>
            <a:r>
              <a:rPr lang="en" b="0" i="0" u="none" baseline="0" dirty="0"/>
              <a:t>Janibyek Bolatkhan</a:t>
            </a:r>
          </a:p>
          <a:p>
            <a:pPr algn="l" rtl="0"/>
            <a:r>
              <a:rPr lang="en" dirty="0"/>
              <a:t>CSE’2025</a:t>
            </a:r>
            <a:endParaRPr lang="en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996174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577B-A42D-49A1-1FD8-12DF8F9D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and Quantization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BFDDB-C22E-ED73-DCBE-ABD1CE4AE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96433-6902-FDAF-5B6E-9B9CC46A68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389ED-BAFD-34C3-7D8C-6DD8152443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Real-world deployments and edge devices</a:t>
            </a:r>
          </a:p>
          <a:p>
            <a:r>
              <a:rPr lang="en-US" dirty="0"/>
              <a:t>Comparison between small and medium model</a:t>
            </a:r>
          </a:p>
          <a:p>
            <a:pPr algn="just"/>
            <a:r>
              <a:rPr lang="en-US" dirty="0"/>
              <a:t>      YOLOv5s                               YOLOv5m</a:t>
            </a:r>
          </a:p>
        </p:txBody>
      </p:sp>
      <p:pic>
        <p:nvPicPr>
          <p:cNvPr id="8" name="Picture 7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1EE33A6-E7AD-0B66-36C2-D83F5E408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6" y="2827572"/>
            <a:ext cx="4219594" cy="281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2E721-9DD8-65D4-4BF0-C9E8D32FD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00" y="2877556"/>
            <a:ext cx="4144618" cy="2763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40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E12F-75D6-A9F5-050A-90C10C2E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and Quantization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7C57B-DB23-A630-45EA-ABF9016410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CEECD-952B-448D-BED9-BBCB15381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08F8C-91D1-1803-F5A1-EF9BF25210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Comparison between small and medium model</a:t>
            </a:r>
          </a:p>
          <a:p>
            <a:endParaRPr lang="en-US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2A95DF-2B1A-9102-D050-23B591D36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00" y="1618774"/>
            <a:ext cx="4326710" cy="368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4D666C-6E6D-C54D-1F9E-7DC70821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1" y="2099093"/>
            <a:ext cx="3820058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7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4378-00BF-66FC-F838-3EC2D5FE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and Quantization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CD47A-1E90-7E1A-9984-B6AF85119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33A49-4754-6C8A-D61F-86453EE2D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469338-C293-D342-5DA8-AF5B968F43B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Post-Training Quantization</a:t>
            </a:r>
          </a:p>
          <a:p>
            <a:r>
              <a:rPr lang="en-US" dirty="0"/>
              <a:t>32-bit </a:t>
            </a:r>
            <a:r>
              <a:rPr lang="en-US" dirty="0" err="1"/>
              <a:t>floatin</a:t>
            </a:r>
            <a:r>
              <a:rPr lang="en-US" dirty="0"/>
              <a:t> to 8-bit integers</a:t>
            </a:r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36CE5F-2EAE-CF67-D2CC-F089B3127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236913"/>
              </p:ext>
            </p:extLst>
          </p:nvPr>
        </p:nvGraphicFramePr>
        <p:xfrm>
          <a:off x="3460474" y="1789688"/>
          <a:ext cx="5683526" cy="3780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7018A45-3BAB-3951-17CB-2C37D8385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8" y="3060094"/>
            <a:ext cx="381053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2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8E9-D19C-E97D-E9C4-790235E8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E8AAC-4408-6A42-7E37-F25BB3409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1519D-32FC-0F91-D638-9F580EC03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EBCD74-6348-58BB-9506-2B0C49DE83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YOLOv5 smaller model performs as well as the medium model</a:t>
            </a:r>
          </a:p>
          <a:p>
            <a:r>
              <a:rPr lang="en-US" dirty="0"/>
              <a:t>We could generate a compact model for resource-constrained environments without sacrificing significant amount of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1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E3AB-CD88-3DB4-A3F1-A700E353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4A51F-D955-4CF7-842A-8DF9C81FF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24476-EC66-5A25-C7A7-BAE13B550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14</a:t>
            </a:fld>
            <a:endParaRPr lang="hu-HU" dirty="0"/>
          </a:p>
        </p:txBody>
      </p:sp>
      <p:pic>
        <p:nvPicPr>
          <p:cNvPr id="11" name="Picture 10" descr="A road with a sign on it&#10;&#10;Description automatically generated">
            <a:extLst>
              <a:ext uri="{FF2B5EF4-FFF2-40B4-BE49-F238E27FC236}">
                <a16:creationId xmlns:a16="http://schemas.microsoft.com/office/drawing/2014/main" id="{A15EE8B9-87D3-9957-0B0A-831D10931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48886"/>
            <a:ext cx="8428383" cy="2544802"/>
          </a:xfrm>
          <a:prstGeom prst="rect">
            <a:avLst/>
          </a:prstGeom>
        </p:spPr>
      </p:pic>
      <p:pic>
        <p:nvPicPr>
          <p:cNvPr id="14" name="Picture 13" descr="A car on a street&#10;&#10;Description automatically generated">
            <a:extLst>
              <a:ext uri="{FF2B5EF4-FFF2-40B4-BE49-F238E27FC236}">
                <a16:creationId xmlns:a16="http://schemas.microsoft.com/office/drawing/2014/main" id="{BB9927AE-5AB7-85C4-5B7C-276BE9834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593688"/>
            <a:ext cx="8428383" cy="25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4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1FF3-535B-DCCA-DB41-7DE751FC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FAAD8-B818-115F-21E6-072C3CA16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0165A-2B2E-FD8D-EEB7-A29AB21A8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03358-AA30-76D3-4429-5B96D8A1A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688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2568FF-FEC4-4272-8FE6-6B965BD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" b="0" i="0" u="none" baseline="0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1B2F-569A-4A42-AAF7-8C6E15D9FC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80AE-0FCE-4E37-802A-7C9CA4121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 rtl="0"/>
              <a:t>2</a:t>
            </a:fld>
            <a:endParaRPr lang="e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40A15E-4EE1-4E6B-B26E-D5E3E4C339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dirty="0"/>
              <a:t>Autonomous Driving</a:t>
            </a:r>
            <a:endParaRPr lang="en" b="0" i="0" u="none" baseline="0" dirty="0"/>
          </a:p>
          <a:p>
            <a:endParaRPr lang="en" dirty="0"/>
          </a:p>
        </p:txBody>
      </p:sp>
      <p:pic>
        <p:nvPicPr>
          <p:cNvPr id="3" name="Picture 2" descr="A blue bus driving down a street">
            <a:extLst>
              <a:ext uri="{FF2B5EF4-FFF2-40B4-BE49-F238E27FC236}">
                <a16:creationId xmlns:a16="http://schemas.microsoft.com/office/drawing/2014/main" id="{FAB1B208-812B-27F7-529D-771934188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378"/>
            <a:ext cx="8328991" cy="43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25D1-954E-2623-F57B-0736C9DD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D856-1EB4-21B8-A541-CC87270DDE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000A6-696C-84FE-5049-D5F282D03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DD2243-31F3-1A65-11A4-3E3330E4F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“You only look once” object detection algorithm </a:t>
            </a:r>
          </a:p>
          <a:p>
            <a:r>
              <a:rPr lang="en-US" dirty="0"/>
              <a:t>Developed by </a:t>
            </a:r>
            <a:r>
              <a:rPr lang="en-US" b="1" dirty="0" err="1"/>
              <a:t>Ultralytics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F1301-ED79-50B0-5E26-EA7D2B7B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1167" r="6615" b="6615"/>
          <a:stretch/>
        </p:blipFill>
        <p:spPr bwMode="auto">
          <a:xfrm>
            <a:off x="3246769" y="2822331"/>
            <a:ext cx="5758083" cy="33876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663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50A7-16C1-320F-17F3-4DD8D6F3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KITTI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3F833-CEE7-77A1-A619-B8E65E74A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118D-73F4-6264-F6D6-E793B173D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A33BC2-FCDC-6613-AF41-EB48D98789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Karlsruhe Institute of Technology </a:t>
            </a:r>
          </a:p>
          <a:p>
            <a:r>
              <a:rPr lang="en-US" dirty="0"/>
              <a:t>Captured around the city of Karlsruhe, rural </a:t>
            </a:r>
          </a:p>
          <a:p>
            <a:r>
              <a:rPr lang="en-US" dirty="0"/>
              <a:t>Consists of  7481 training images</a:t>
            </a:r>
          </a:p>
          <a:p>
            <a:r>
              <a:rPr lang="en-US" dirty="0"/>
              <a:t>Number of class 10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280A98-BCF0-317C-1EE2-12335B0B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062" y="2970351"/>
            <a:ext cx="3756480" cy="32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5B05ECB-304F-5B24-6978-2C03B4D33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" y="3497651"/>
            <a:ext cx="2604052" cy="28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06586-2976-4583-D737-8BDE958E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KITTI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212CC-8CE1-F49B-291D-5143E2303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80F45-9832-4E62-71D8-BAA935694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86EDD7F-CB1C-EABE-BBD4-F8451E68F7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Annotations for classes</a:t>
            </a:r>
          </a:p>
          <a:p>
            <a:r>
              <a:rPr lang="en-US" dirty="0"/>
              <a:t>Image Quality</a:t>
            </a:r>
          </a:p>
          <a:p>
            <a:endParaRPr lang="en-US" dirty="0"/>
          </a:p>
        </p:txBody>
      </p:sp>
      <p:pic>
        <p:nvPicPr>
          <p:cNvPr id="19" name="Picture 18" descr="A person riding a bicycle on a street&#10;&#10;Description automatically generated">
            <a:extLst>
              <a:ext uri="{FF2B5EF4-FFF2-40B4-BE49-F238E27FC236}">
                <a16:creationId xmlns:a16="http://schemas.microsoft.com/office/drawing/2014/main" id="{6F9FAE0B-E856-7F6B-DD50-36C3C6B11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53" y="3147337"/>
            <a:ext cx="5516216" cy="28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1908-F73D-B230-5ABE-4FB8191A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Inconveniences of KITTI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DF5FA-248E-D755-28FA-13602B97B2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39280-39C1-20BB-DC01-43A8569A87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383E9-53D3-E431-C705-4D4FD829528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8174" y="1051199"/>
            <a:ext cx="8229600" cy="5158800"/>
          </a:xfrm>
        </p:spPr>
        <p:txBody>
          <a:bodyPr/>
          <a:lstStyle/>
          <a:p>
            <a:r>
              <a:rPr lang="en-US" dirty="0"/>
              <a:t>Incompatibility</a:t>
            </a:r>
          </a:p>
          <a:p>
            <a:r>
              <a:rPr lang="en-US" dirty="0"/>
              <a:t>Memory Issues</a:t>
            </a:r>
          </a:p>
          <a:p>
            <a:r>
              <a:rPr lang="en-US" dirty="0"/>
              <a:t>Half dataset, 80-20-20 method</a:t>
            </a:r>
          </a:p>
          <a:p>
            <a:r>
              <a:rPr lang="en-US" dirty="0"/>
              <a:t>KITTI to YOLO format</a:t>
            </a:r>
          </a:p>
          <a:p>
            <a:endParaRPr lang="en-US" dirty="0"/>
          </a:p>
        </p:txBody>
      </p:sp>
      <p:pic>
        <p:nvPicPr>
          <p:cNvPr id="3074" name="Picture 2" descr="Alp's annotation converter plugin “Detectnet/KITTI to YOLO” – Alp's  Labeling Tools for Deep Learning">
            <a:extLst>
              <a:ext uri="{FF2B5EF4-FFF2-40B4-BE49-F238E27FC236}">
                <a16:creationId xmlns:a16="http://schemas.microsoft.com/office/drawing/2014/main" id="{63D86BBC-405C-1D65-174E-FE822003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630599"/>
            <a:ext cx="56292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6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55D5-0A8C-95B5-8A90-16BCAEB2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588A9-FE5C-5FF7-4271-033F35129D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53E6E-846C-EDE4-2C52-FE645ECB7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1E180-DFFC-0CC6-48E9-0653D82F64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Metrics: </a:t>
            </a:r>
          </a:p>
          <a:p>
            <a:pPr lvl="1"/>
            <a:r>
              <a:rPr lang="en-US" dirty="0"/>
              <a:t>Classification: Precision, Recall, F-Score</a:t>
            </a:r>
          </a:p>
          <a:p>
            <a:pPr lvl="1"/>
            <a:r>
              <a:rPr lang="en-US" dirty="0"/>
              <a:t>Detection Metrics: </a:t>
            </a:r>
            <a:r>
              <a:rPr lang="en-US" dirty="0" err="1"/>
              <a:t>mAP</a:t>
            </a:r>
            <a:r>
              <a:rPr lang="en-US" dirty="0"/>
              <a:t> (Mean Average Precision)</a:t>
            </a:r>
          </a:p>
          <a:p>
            <a:r>
              <a:rPr lang="en-US" dirty="0"/>
              <a:t>Overfit Mitigation</a:t>
            </a:r>
          </a:p>
          <a:p>
            <a:endParaRPr lang="en-US" dirty="0"/>
          </a:p>
          <a:p>
            <a:pPr marL="4698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80CC8-1A5C-E9E8-0F92-02687637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59" y="1634361"/>
            <a:ext cx="2280533" cy="530690"/>
          </a:xfrm>
          <a:prstGeom prst="rect">
            <a:avLst/>
          </a:prstGeom>
        </p:spPr>
      </p:pic>
      <p:pic>
        <p:nvPicPr>
          <p:cNvPr id="8" name="Picture 7" descr="A graph of a training loss&#10;&#10;Description automatically generated">
            <a:extLst>
              <a:ext uri="{FF2B5EF4-FFF2-40B4-BE49-F238E27FC236}">
                <a16:creationId xmlns:a16="http://schemas.microsoft.com/office/drawing/2014/main" id="{FEC891CD-4318-994D-077F-E33742494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47" y="2891678"/>
            <a:ext cx="3935896" cy="342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33614-74FE-F452-3CC7-47EEF270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1" y="3355392"/>
            <a:ext cx="3476397" cy="15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22B4-DB32-DCCF-48C3-454C51AF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60E1-12C5-2B1E-899C-F468037A2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5D585-EC9F-46C6-21F1-E286744120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41308-5FD8-4EF4-6DBD-DFB756BA52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Dataset Splitting</a:t>
            </a:r>
          </a:p>
          <a:p>
            <a:r>
              <a:rPr lang="en-US" dirty="0"/>
              <a:t>Dropout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Application to Detect Layer</a:t>
            </a:r>
          </a:p>
          <a:p>
            <a:pPr lvl="1"/>
            <a:r>
              <a:rPr lang="en-US" dirty="0"/>
              <a:t>Improvement by 1%</a:t>
            </a:r>
          </a:p>
          <a:p>
            <a:endParaRPr lang="en-US" dirty="0"/>
          </a:p>
        </p:txBody>
      </p:sp>
      <p:pic>
        <p:nvPicPr>
          <p:cNvPr id="6" name="Picture 5" descr="A graph of a training loss&#10;&#10;Description automatically generated">
            <a:extLst>
              <a:ext uri="{FF2B5EF4-FFF2-40B4-BE49-F238E27FC236}">
                <a16:creationId xmlns:a16="http://schemas.microsoft.com/office/drawing/2014/main" id="{94816463-A432-992B-8A9B-487EDCDC7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90" y="3041374"/>
            <a:ext cx="3784998" cy="316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DF458-ACE2-769D-53C8-E15099621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5" y="4133877"/>
            <a:ext cx="3153215" cy="1457528"/>
          </a:xfrm>
          <a:prstGeom prst="rect">
            <a:avLst/>
          </a:prstGeom>
        </p:spPr>
      </p:pic>
      <p:pic>
        <p:nvPicPr>
          <p:cNvPr id="5122" name="Picture 2" descr="Dropout in (Deep) Machine learning | by Amar Budhiraja | Medium">
            <a:extLst>
              <a:ext uri="{FF2B5EF4-FFF2-40B4-BE49-F238E27FC236}">
                <a16:creationId xmlns:a16="http://schemas.microsoft.com/office/drawing/2014/main" id="{9BC407AC-0EBF-2EF2-E572-5745C7C4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065" y="1083519"/>
            <a:ext cx="3576735" cy="17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3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1127-C00F-8A75-E699-E29D0B29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DC824-F4E1-20E4-63A6-9F2399C42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dirty="0"/>
              <a:t>Training Project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7EF-306B-85F0-3708-79BDEEE8C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DA3A6-ACFC-EB93-A7F0-C68089D59B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7870" y="1051200"/>
            <a:ext cx="8796130" cy="5158800"/>
          </a:xfrm>
        </p:spPr>
        <p:txBody>
          <a:bodyPr/>
          <a:lstStyle/>
          <a:p>
            <a:r>
              <a:rPr lang="en-US" dirty="0"/>
              <a:t>Hyper Parameter Tuning</a:t>
            </a:r>
          </a:p>
          <a:p>
            <a:pPr lvl="1"/>
            <a:r>
              <a:rPr lang="en-US" dirty="0"/>
              <a:t>It plays crucial role</a:t>
            </a:r>
          </a:p>
          <a:p>
            <a:pPr lvl="1"/>
            <a:r>
              <a:rPr lang="en-US" dirty="0"/>
              <a:t>Learning rates, weight decay and regularization strengths</a:t>
            </a:r>
          </a:p>
          <a:p>
            <a:pPr lvl="1"/>
            <a:r>
              <a:rPr lang="en-US" dirty="0"/>
              <a:t>Up to 50% increase in metrics</a:t>
            </a:r>
          </a:p>
        </p:txBody>
      </p:sp>
      <p:pic>
        <p:nvPicPr>
          <p:cNvPr id="10" name="Picture 9" descr="A graph of a training and validation loss&#10;&#10;Description automatically generated">
            <a:extLst>
              <a:ext uri="{FF2B5EF4-FFF2-40B4-BE49-F238E27FC236}">
                <a16:creationId xmlns:a16="http://schemas.microsoft.com/office/drawing/2014/main" id="{2BD21D96-7188-1D06-0087-0EC6FBFE7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81" y="2980621"/>
            <a:ext cx="3832636" cy="333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BD3A31-2246-EC0F-5957-961F4344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47" y="3429000"/>
            <a:ext cx="302937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Egyszerű síkidomok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lcf76f155ced4ddcb4097134ff3c332f xmlns="f417ebb9-4276-4c8c-acb1-873ecc685b2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2FE8516D4C10A4A97490AA7DF3A34D2" ma:contentTypeVersion="13" ma:contentTypeDescription="Új dokumentum létrehozása." ma:contentTypeScope="" ma:versionID="3d266d25b070ffb6c8c8ff1f40844b52">
  <xsd:schema xmlns:xsd="http://www.w3.org/2001/XMLSchema" xmlns:xs="http://www.w3.org/2001/XMLSchema" xmlns:p="http://schemas.microsoft.com/office/2006/metadata/properties" xmlns:ns2="f417ebb9-4276-4c8c-acb1-873ecc685b2c" xmlns:ns3="dea82606-cd2b-4970-980d-c9c15d0fa05f" targetNamespace="http://schemas.microsoft.com/office/2006/metadata/properties" ma:root="true" ma:fieldsID="2bb0cf45ca56825087f9ef2e2b666831" ns2:_="" ns3:_="">
    <xsd:import namespace="f417ebb9-4276-4c8c-acb1-873ecc685b2c"/>
    <xsd:import namespace="dea82606-cd2b-4970-980d-c9c15d0fa0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7ebb9-4276-4c8c-acb1-873ecc685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01d0beb6-f273-48e7-85d4-dac867ddce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82606-cd2b-4970-980d-c9c15d0fa05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CEFEEB-5E3A-4075-BBCC-CE5A294F5E25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f417ebb9-4276-4c8c-acb1-873ecc685b2c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BE9215-AC72-428D-B663-69BA9E6E4C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D8BFEF-4016-4B9D-A07F-3B0C6A9924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17ebb9-4276-4c8c-acb1-873ecc685b2c"/>
    <ds:schemaRef ds:uri="dea82606-cd2b-4970-980d-c9c15d0fa0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5053</TotalTime>
  <Words>269</Words>
  <Application>Microsoft Office PowerPoint</Application>
  <PresentationFormat>On-screen Show (4:3)</PresentationFormat>
  <Paragraphs>87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Bariol Regular</vt:lpstr>
      <vt:lpstr>Bariol Light</vt:lpstr>
      <vt:lpstr>Arial</vt:lpstr>
      <vt:lpstr>Office-téma</vt:lpstr>
      <vt:lpstr>YOLOv5 Object Detection</vt:lpstr>
      <vt:lpstr>Introduction</vt:lpstr>
      <vt:lpstr>YOLO</vt:lpstr>
      <vt:lpstr>KITTI Dataset</vt:lpstr>
      <vt:lpstr>Advantages of KITTI Dataset</vt:lpstr>
      <vt:lpstr>Inconveniences of KITTI Dataset</vt:lpstr>
      <vt:lpstr>Evaluation</vt:lpstr>
      <vt:lpstr>Techniques Used</vt:lpstr>
      <vt:lpstr>Techniques Used</vt:lpstr>
      <vt:lpstr>Model Size and Quantization</vt:lpstr>
      <vt:lpstr>Model Size and Quantization</vt:lpstr>
      <vt:lpstr>Model Size and Quantization</vt:lpstr>
      <vt:lpstr>Conclusion</vt:lpstr>
      <vt:lpstr>Q&amp;A?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systems</dc:title>
  <dc:creator>Dudas.Akos@aut.bme.hu</dc:creator>
  <cp:lastModifiedBy>Janibyek Bolatkhan (Nokia)</cp:lastModifiedBy>
  <cp:revision>117</cp:revision>
  <dcterms:created xsi:type="dcterms:W3CDTF">2014-03-08T11:42:20Z</dcterms:created>
  <dcterms:modified xsi:type="dcterms:W3CDTF">2023-12-08T07:15:08Z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0x010100A2FE8516D4C10A4A97490AA7DF3A34D2</vt:lpwstr>
  </property>
</Properties>
</file>